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7" r:id="rId2"/>
    <p:sldId id="287" r:id="rId3"/>
    <p:sldId id="260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4" r:id="rId20"/>
    <p:sldId id="312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263" r:id="rId29"/>
    <p:sldId id="267" r:id="rId30"/>
    <p:sldId id="286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7FF"/>
    <a:srgbClr val="FF40FF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3"/>
    <p:restoredTop sz="94712"/>
  </p:normalViewPr>
  <p:slideViewPr>
    <p:cSldViewPr snapToGrid="0" snapToObjects="1" showGuides="1">
      <p:cViewPr>
        <p:scale>
          <a:sx n="121" d="100"/>
          <a:sy n="121" d="100"/>
        </p:scale>
        <p:origin x="1184" y="54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F17A0-52AA-534E-8104-6A5B4DEECC23}" type="datetimeFigureOut">
              <a:rPr lang="fr-FR" smtClean="0"/>
              <a:t>04/11/2021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BE6F9-19D5-484B-9A99-48AC8547E0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060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7BE6F9-19D5-484B-9A99-48AC8547E08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3208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9D6FF-B884-944B-BB8D-6EF37E5E9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C7AE8C0-549E-C943-8DFF-92D9841ED3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072649-CFD3-F647-A9F7-3345CB190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5E59-8035-D94F-AF74-8CECADE247D1}" type="datetimeFigureOut">
              <a:rPr lang="fr-FR" smtClean="0"/>
              <a:t>04/11/2021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B4D63F-DDA5-9744-85B1-FD331DB38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7D0B75-C7BF-CF4C-BD3A-6FB009D69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B3D3E-B567-5942-BB17-63CB5874E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562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5B3214-5F6F-2445-870F-AB6BA0449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6131036-93FF-2B4E-8652-47293C100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8D4797-548D-234C-A5D0-C451B91D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5E59-8035-D94F-AF74-8CECADE247D1}" type="datetimeFigureOut">
              <a:rPr lang="fr-FR" smtClean="0"/>
              <a:t>04/11/2021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859F49-60F0-9848-B8E9-A77E74CAC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0428D4-9485-8149-9182-9FA555F13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B3D3E-B567-5942-BB17-63CB5874E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374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997D119-E4E0-1245-BDC2-1F9936F525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98839CB-C932-F54C-8539-A18A9D556E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C38573-09E1-414A-AD8E-F4A7B11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5E59-8035-D94F-AF74-8CECADE247D1}" type="datetimeFigureOut">
              <a:rPr lang="fr-FR" smtClean="0"/>
              <a:t>04/11/2021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7673A0-D2C9-794D-A400-02F29A3E0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5FE2D8-BEC8-0042-806D-C095133E6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B3D3E-B567-5942-BB17-63CB5874E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002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17E74E-C028-FF4C-A37A-F9FDB95EF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72913D-9E87-7641-AB1F-2B5EDEBF2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FA9989-9F59-B440-97BF-FCD25CFCA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5E59-8035-D94F-AF74-8CECADE247D1}" type="datetimeFigureOut">
              <a:rPr lang="fr-FR" smtClean="0"/>
              <a:t>04/11/2021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3E6843-475C-8F4C-8826-9783F21DC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AAEEFC-C53A-914E-A480-4D62204B6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B3D3E-B567-5942-BB17-63CB5874E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3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A1A5F-FE60-BB4E-85FB-FDCF1A20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E01229-E219-6549-867D-E7E29A256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28E9A7-2D9D-A746-B501-4F92CDEAE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5E59-8035-D94F-AF74-8CECADE247D1}" type="datetimeFigureOut">
              <a:rPr lang="fr-FR" smtClean="0"/>
              <a:t>04/11/2021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988745-8AC2-D643-8A2F-A30172F16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6A8DE2-BA9C-124F-AEA5-EAFCE15C5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B3D3E-B567-5942-BB17-63CB5874E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1938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6C278A-1C72-F746-8365-6CD269F47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2EBCFD-D0AF-6540-B39C-66C1A38F8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16EB464-C1B3-9042-B66A-F2EA9FB4E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672B615-BEE1-334E-B3F7-F2F9F3410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5E59-8035-D94F-AF74-8CECADE247D1}" type="datetimeFigureOut">
              <a:rPr lang="fr-FR" smtClean="0"/>
              <a:t>04/11/2021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5F83D6-4E0F-8A43-8554-3597123A5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A1D57C-77A2-754D-A914-56F027F5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B3D3E-B567-5942-BB17-63CB5874E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0245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414A88-8BBB-D24C-9EAC-B61F75396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33FE1D-CC42-9C4B-8D44-337598381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C6CA1C3-CD89-9A46-A529-F3171FFB0C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3F050F3-E8A5-CC4D-84CD-437E992B29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4470CD7-80E1-9842-A780-524F9BAB45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C75DAA9-2397-5B40-BC8A-A777C557A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5E59-8035-D94F-AF74-8CECADE247D1}" type="datetimeFigureOut">
              <a:rPr lang="fr-FR" smtClean="0"/>
              <a:t>04/11/2021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E8B428A-330B-D44C-9F90-0BB7FE86D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3B06978-7DE3-B544-9A79-7E61CEFA7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B3D3E-B567-5942-BB17-63CB5874E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8549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74C50B-CC66-2841-B964-6A780C87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907F4BD-AEFC-9946-B78D-61F8B6C6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5E59-8035-D94F-AF74-8CECADE247D1}" type="datetimeFigureOut">
              <a:rPr lang="fr-FR" smtClean="0"/>
              <a:t>04/11/2021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C63DD97-4D35-5442-A0B4-2B5A586BF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2E218C-453D-CA48-904A-5BCB9239A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B3D3E-B567-5942-BB17-63CB5874E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2022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A969606-170C-7842-B730-D459FD19B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5E59-8035-D94F-AF74-8CECADE247D1}" type="datetimeFigureOut">
              <a:rPr lang="fr-FR" smtClean="0"/>
              <a:t>04/11/2021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692DE7F-DACB-4741-AEEC-A2EEAC4A9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981E26-D53D-A54B-BA07-22C630833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B3D3E-B567-5942-BB17-63CB5874E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041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CBD4-24DB-194A-AAEC-C75D18B17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9AADD9-7CC2-7B43-9551-EDBB32E90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03C8AEB-4259-E549-8695-7B99F41F2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C56B802-0327-3B43-AC47-DEFF77AFE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5E59-8035-D94F-AF74-8CECADE247D1}" type="datetimeFigureOut">
              <a:rPr lang="fr-FR" smtClean="0"/>
              <a:t>04/11/2021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2D8BF5F-E6B1-F245-BF1A-0FAEDDE0A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015F44F-25DE-5E4F-AE07-079DAEF01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B3D3E-B567-5942-BB17-63CB5874E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441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54B708-E2AD-1B4B-BE71-A2173E7A0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487EDB5-869D-964F-A94B-84DFBAB16B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BDCC9F6-41F6-7D4B-9B60-DDE96B657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FBFF0E-2E43-7340-8570-EDD2ED5B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5E59-8035-D94F-AF74-8CECADE247D1}" type="datetimeFigureOut">
              <a:rPr lang="fr-FR" smtClean="0"/>
              <a:t>04/11/2021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6BA6BB-F17B-E64D-B82E-6C8060FDB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26746D-2102-6B41-9DAC-0A3676A05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B3D3E-B567-5942-BB17-63CB5874E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1217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339B04-DF27-504B-A264-9B20AFB82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9A6516-E4B9-CC43-82D4-D1A76BC77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AC5A09-6AC2-2F42-97B8-255063B53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C5E59-8035-D94F-AF74-8CECADE247D1}" type="datetimeFigureOut">
              <a:rPr lang="fr-FR" smtClean="0"/>
              <a:t>04/11/2021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B24FB4-55DE-E94C-82BE-9350F5609E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313907-DB11-AE4E-AC66-4FFE13E8B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B3D3E-B567-5942-BB17-63CB5874E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711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gif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3316150-A25A-6541-BE12-9933CBA2BD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8275ABD-70DF-6B4B-AE36-2C62B8A67747}"/>
              </a:ext>
            </a:extLst>
          </p:cNvPr>
          <p:cNvSpPr txBox="1"/>
          <p:nvPr/>
        </p:nvSpPr>
        <p:spPr>
          <a:xfrm>
            <a:off x="346841" y="5077544"/>
            <a:ext cx="4789715" cy="646331"/>
          </a:xfrm>
          <a:prstGeom prst="rect">
            <a:avLst/>
          </a:prstGeom>
          <a:noFill/>
          <a:effectLst>
            <a:glow>
              <a:srgbClr val="FF0000">
                <a:alpha val="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Comment fonctionne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6BC2D0B-3134-5044-9424-AB4C3A735B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82" b="89634" l="9902" r="89935">
                        <a14:foregroundMark x1="43199" y1="6446" x2="48694" y2="7927"/>
                        <a14:foregroundMark x1="48694" y1="7927" x2="57345" y2="6882"/>
                        <a14:foregroundMark x1="59032" y1="81010" x2="62514" y2="89634"/>
                      </a14:backgroundRemoval>
                    </a14:imgEffect>
                  </a14:imgLayer>
                </a14:imgProps>
              </a:ext>
            </a:extLst>
          </a:blip>
          <a:srcRect l="13483" b="9941"/>
          <a:stretch/>
        </p:blipFill>
        <p:spPr>
          <a:xfrm>
            <a:off x="1643743" y="0"/>
            <a:ext cx="10548257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37A34E8-2CAE-4843-AD3A-88383643D27F}"/>
              </a:ext>
            </a:extLst>
          </p:cNvPr>
          <p:cNvSpPr txBox="1"/>
          <p:nvPr/>
        </p:nvSpPr>
        <p:spPr>
          <a:xfrm>
            <a:off x="5061860" y="2490872"/>
            <a:ext cx="3450769" cy="646331"/>
          </a:xfrm>
          <a:prstGeom prst="rect">
            <a:avLst/>
          </a:prstGeom>
          <a:noFill/>
          <a:effectLst>
            <a:glow>
              <a:srgbClr val="FF0000">
                <a:alpha val="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votre cerveau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1996315-EEF5-9145-9B03-8BC01B2BBD0E}"/>
              </a:ext>
            </a:extLst>
          </p:cNvPr>
          <p:cNvSpPr/>
          <p:nvPr/>
        </p:nvSpPr>
        <p:spPr>
          <a:xfrm rot="20971223">
            <a:off x="9616612" y="5034338"/>
            <a:ext cx="1510301" cy="484055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ysClr val="windowText" lastClr="000000"/>
                </a:solidFill>
              </a:rPr>
              <a:t>PARTIE 1</a:t>
            </a:r>
          </a:p>
        </p:txBody>
      </p:sp>
    </p:spTree>
    <p:extLst>
      <p:ext uri="{BB962C8B-B14F-4D97-AF65-F5344CB8AC3E}">
        <p14:creationId xmlns:p14="http://schemas.microsoft.com/office/powerpoint/2010/main" val="383698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FAE1407-11EC-B542-919B-223AC3DB59AD}"/>
              </a:ext>
            </a:extLst>
          </p:cNvPr>
          <p:cNvSpPr txBox="1"/>
          <p:nvPr/>
        </p:nvSpPr>
        <p:spPr>
          <a:xfrm>
            <a:off x="3550722" y="520849"/>
            <a:ext cx="8431481" cy="584775"/>
          </a:xfrm>
          <a:prstGeom prst="rect">
            <a:avLst/>
          </a:prstGeom>
          <a:noFill/>
          <a:effectLst>
            <a:glow>
              <a:srgbClr val="FF0000">
                <a:alpha val="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9437FF"/>
                </a:solidFill>
                <a:effectLst/>
              </a:rPr>
              <a:t>Question 4 : qu’est-ce qu’une tâche consciente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63EB36-BF91-D148-ABCC-DB5315BF3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86706">
            <a:off x="519144" y="418080"/>
            <a:ext cx="2758446" cy="1551626"/>
          </a:xfrm>
          <a:prstGeom prst="rect">
            <a:avLst/>
          </a:prstGeom>
          <a:ln>
            <a:solidFill>
              <a:srgbClr val="9437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6255C44-C472-5F49-8E94-771F32B03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84487"/>
            <a:ext cx="12192000" cy="597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91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833004E-E250-3541-A6BC-C6275AC54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064" y="2958505"/>
            <a:ext cx="3437717" cy="1933716"/>
          </a:xfrm>
          <a:prstGeom prst="rect">
            <a:avLst/>
          </a:prstGeom>
          <a:ln>
            <a:solidFill>
              <a:srgbClr val="9437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FAE1407-11EC-B542-919B-223AC3DB59AD}"/>
              </a:ext>
            </a:extLst>
          </p:cNvPr>
          <p:cNvSpPr txBox="1"/>
          <p:nvPr/>
        </p:nvSpPr>
        <p:spPr>
          <a:xfrm>
            <a:off x="3835459" y="471543"/>
            <a:ext cx="7887760" cy="1077218"/>
          </a:xfrm>
          <a:prstGeom prst="rect">
            <a:avLst/>
          </a:prstGeom>
          <a:noFill/>
          <a:effectLst>
            <a:glow>
              <a:srgbClr val="FF0000">
                <a:alpha val="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9437FF"/>
                </a:solidFill>
                <a:effectLst/>
              </a:rPr>
              <a:t>Question 5 : est-il possible d’effectuer deux tâches conscientes en même temps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63EB36-BF91-D148-ABCC-DB5315BF3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3" y="343973"/>
            <a:ext cx="3363817" cy="1892147"/>
          </a:xfrm>
          <a:prstGeom prst="rect">
            <a:avLst/>
          </a:prstGeom>
          <a:ln>
            <a:solidFill>
              <a:srgbClr val="9437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2CF16C-CE82-AE44-B30E-D1DB66EC9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428" y="2958505"/>
            <a:ext cx="4521081" cy="1933716"/>
          </a:xfrm>
          <a:prstGeom prst="rect">
            <a:avLst/>
          </a:prstGeom>
          <a:ln>
            <a:solidFill>
              <a:srgbClr val="9437FF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63236B6-B0E2-B648-A037-995AAFCE6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918" y="3140420"/>
            <a:ext cx="1524000" cy="8636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E3687EC-8790-1E4A-9AA3-CF96D10F267B}"/>
              </a:ext>
            </a:extLst>
          </p:cNvPr>
          <p:cNvSpPr txBox="1"/>
          <p:nvPr/>
        </p:nvSpPr>
        <p:spPr>
          <a:xfrm>
            <a:off x="1907428" y="5130140"/>
            <a:ext cx="4521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9437FF"/>
                </a:solidFill>
              </a:rPr>
              <a:t>Oui ! C’est juste une question d’attention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40B9F7F-1CF7-3F45-8498-0A11F0028369}"/>
              </a:ext>
            </a:extLst>
          </p:cNvPr>
          <p:cNvSpPr txBox="1"/>
          <p:nvPr/>
        </p:nvSpPr>
        <p:spPr>
          <a:xfrm>
            <a:off x="7159064" y="5131591"/>
            <a:ext cx="3832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9437FF"/>
                </a:solidFill>
              </a:rPr>
              <a:t>Non. Même les plus intelligents n’y arrivent pas.</a:t>
            </a:r>
          </a:p>
        </p:txBody>
      </p:sp>
    </p:spTree>
    <p:extLst>
      <p:ext uri="{BB962C8B-B14F-4D97-AF65-F5344CB8AC3E}">
        <p14:creationId xmlns:p14="http://schemas.microsoft.com/office/powerpoint/2010/main" val="3084820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4838BAE-6876-7E43-BB56-F6EB0962C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988621"/>
            <a:ext cx="8128000" cy="4572000"/>
          </a:xfrm>
          <a:prstGeom prst="rect">
            <a:avLst/>
          </a:prstGeom>
          <a:ln>
            <a:solidFill>
              <a:srgbClr val="9437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9111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E9D1EE9-09F1-454F-9F2C-3953D30792EB}"/>
              </a:ext>
            </a:extLst>
          </p:cNvPr>
          <p:cNvSpPr txBox="1"/>
          <p:nvPr/>
        </p:nvSpPr>
        <p:spPr>
          <a:xfrm>
            <a:off x="0" y="356928"/>
            <a:ext cx="12192000" cy="1228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2000" dirty="0">
                <a:latin typeface="Druk Wide Medium Italic" pitchFamily="2" charset="0"/>
              </a:rPr>
              <a:t>Dans le texte qui suit, tu dois </a:t>
            </a:r>
            <a:r>
              <a:rPr lang="fr-FR" sz="2000" dirty="0">
                <a:highlight>
                  <a:srgbClr val="00FFFF"/>
                </a:highlight>
                <a:latin typeface="Druk Wide Medium Italic" pitchFamily="2" charset="0"/>
              </a:rPr>
              <a:t>compter</a:t>
            </a:r>
            <a:r>
              <a:rPr lang="fr-FR" sz="2000" dirty="0">
                <a:latin typeface="Druk Wide Medium Italic" pitchFamily="2" charset="0"/>
              </a:rPr>
              <a:t> </a:t>
            </a:r>
            <a:r>
              <a:rPr lang="fr-FR" sz="2000" dirty="0">
                <a:highlight>
                  <a:srgbClr val="FFFF00"/>
                </a:highlight>
                <a:latin typeface="Druk Wide Medium Italic" pitchFamily="2" charset="0"/>
              </a:rPr>
              <a:t>en même temps</a:t>
            </a:r>
            <a:r>
              <a:rPr lang="fr-FR" sz="2000" dirty="0">
                <a:latin typeface="Druk Wide Medium Italic" pitchFamily="2" charset="0"/>
              </a:rPr>
              <a:t>,</a:t>
            </a:r>
          </a:p>
          <a:p>
            <a:pPr algn="ctr">
              <a:lnSpc>
                <a:spcPct val="200000"/>
              </a:lnSpc>
            </a:pPr>
            <a:r>
              <a:rPr lang="fr-FR" sz="2000" dirty="0">
                <a:latin typeface="Druk Wide Medium Italic" pitchFamily="2" charset="0"/>
              </a:rPr>
              <a:t>le nombre de </a:t>
            </a:r>
            <a:r>
              <a:rPr lang="fr-FR" sz="2000" dirty="0">
                <a:highlight>
                  <a:srgbClr val="00FF00"/>
                </a:highlight>
                <a:latin typeface="Druk Wide Medium Italic" pitchFamily="2" charset="0"/>
              </a:rPr>
              <a:t>lettres « e »</a:t>
            </a:r>
            <a:r>
              <a:rPr lang="fr-FR" sz="2000" dirty="0">
                <a:latin typeface="Druk Wide Medium Italic" pitchFamily="2" charset="0"/>
              </a:rPr>
              <a:t> et le nombre de </a:t>
            </a:r>
            <a:r>
              <a:rPr lang="fr-FR" sz="2000" dirty="0">
                <a:highlight>
                  <a:srgbClr val="00FF00"/>
                </a:highlight>
                <a:latin typeface="Druk Wide Medium Italic" pitchFamily="2" charset="0"/>
              </a:rPr>
              <a:t>lettres « a »</a:t>
            </a:r>
            <a:r>
              <a:rPr lang="fr-FR" sz="2000" dirty="0">
                <a:latin typeface="Druk Wide Medium Italic" pitchFamily="2" charset="0"/>
              </a:rPr>
              <a:t>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E10EDA0-979E-2849-A41F-627EBF9CE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375" y="2909453"/>
            <a:ext cx="3784600" cy="2120900"/>
          </a:xfrm>
          <a:prstGeom prst="rect">
            <a:avLst/>
          </a:prstGeom>
          <a:ln>
            <a:solidFill>
              <a:srgbClr val="9437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A0F690E-1B74-BA4E-9B3A-92C65A85D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975" y="2005525"/>
            <a:ext cx="2365169" cy="23651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0090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8DACD5D-B3F7-5C4C-9E9D-46B04EC77446}"/>
              </a:ext>
            </a:extLst>
          </p:cNvPr>
          <p:cNvSpPr txBox="1"/>
          <p:nvPr/>
        </p:nvSpPr>
        <p:spPr>
          <a:xfrm>
            <a:off x="501238" y="456741"/>
            <a:ext cx="11189524" cy="2231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dirty="0">
                <a:effectLst/>
                <a:latin typeface="Calibri" panose="020F0502020204030204" pitchFamily="34" charset="0"/>
              </a:rPr>
              <a:t>Consterné, il regarda son ami s’</a:t>
            </a:r>
            <a:r>
              <a:rPr lang="fr-FR" sz="3200" dirty="0" err="1">
                <a:effectLst/>
                <a:latin typeface="Calibri" panose="020F0502020204030204" pitchFamily="34" charset="0"/>
              </a:rPr>
              <a:t>éloigne</a:t>
            </a:r>
            <a:r>
              <a:rPr lang="fr-FR" sz="3200" dirty="0">
                <a:effectLst/>
                <a:latin typeface="Calibri" panose="020F0502020204030204" pitchFamily="34" charset="0"/>
              </a:rPr>
              <a:t>́ vers le secrétariat. Il mourait d’envie de gifler monsieur Rosier, ou de lui faire un </a:t>
            </a:r>
            <a:r>
              <a:rPr lang="fr-FR" sz="3200" dirty="0" err="1">
                <a:effectLst/>
                <a:latin typeface="Calibri" panose="020F0502020204030204" pitchFamily="34" charset="0"/>
              </a:rPr>
              <a:t>croc-en-jambes</a:t>
            </a:r>
            <a:r>
              <a:rPr lang="fr-FR" sz="3200" dirty="0">
                <a:effectLst/>
                <a:latin typeface="Calibri" panose="020F0502020204030204" pitchFamily="34" charset="0"/>
              </a:rPr>
              <a:t>, ou de lui jeter une poigné de sable dans les yeux. </a:t>
            </a:r>
            <a:endParaRPr lang="fr-FR" sz="3200" dirty="0">
              <a:effectLst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C7F2387-C0F1-2245-8FBA-231CEC100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223" y="3984692"/>
            <a:ext cx="3965666" cy="2231958"/>
          </a:xfrm>
          <a:prstGeom prst="rect">
            <a:avLst/>
          </a:prstGeom>
          <a:ln>
            <a:solidFill>
              <a:srgbClr val="9437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9289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6E19AA45-304E-9A45-A803-6C6F05357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38" y="343400"/>
            <a:ext cx="3848100" cy="2540000"/>
          </a:xfrm>
          <a:prstGeom prst="rect">
            <a:avLst/>
          </a:prstGeom>
          <a:ln>
            <a:solidFill>
              <a:srgbClr val="9437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029FD51-2388-AE43-83FD-D1E571BDF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551" y="1000946"/>
            <a:ext cx="4794938" cy="2647807"/>
          </a:xfrm>
          <a:prstGeom prst="rect">
            <a:avLst/>
          </a:prstGeom>
          <a:ln>
            <a:solidFill>
              <a:srgbClr val="9437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D130DA6-A99B-0A46-9977-5EFF0E09C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372" y="3310531"/>
            <a:ext cx="4794938" cy="3173461"/>
          </a:xfrm>
          <a:prstGeom prst="rect">
            <a:avLst/>
          </a:prstGeom>
          <a:ln>
            <a:solidFill>
              <a:srgbClr val="9437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6377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FAE1407-11EC-B542-919B-223AC3DB59AD}"/>
              </a:ext>
            </a:extLst>
          </p:cNvPr>
          <p:cNvSpPr txBox="1"/>
          <p:nvPr/>
        </p:nvSpPr>
        <p:spPr>
          <a:xfrm>
            <a:off x="3835459" y="471543"/>
            <a:ext cx="7887760" cy="1077218"/>
          </a:xfrm>
          <a:prstGeom prst="rect">
            <a:avLst/>
          </a:prstGeom>
          <a:noFill/>
          <a:effectLst>
            <a:glow>
              <a:srgbClr val="FF0000">
                <a:alpha val="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9437FF"/>
                </a:solidFill>
                <a:effectLst/>
              </a:rPr>
              <a:t>Question 6 : Pourquoi les acteurs apprennent-ils leurs textes à haute voix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63EB36-BF91-D148-ABCC-DB5315BF3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3" y="343973"/>
            <a:ext cx="3363817" cy="1892147"/>
          </a:xfrm>
          <a:prstGeom prst="rect">
            <a:avLst/>
          </a:prstGeom>
          <a:ln>
            <a:solidFill>
              <a:srgbClr val="9437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63236B6-B0E2-B648-A037-995AAFCE6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109744"/>
            <a:ext cx="1524000" cy="8636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E3687EC-8790-1E4A-9AA3-CF96D10F267B}"/>
              </a:ext>
            </a:extLst>
          </p:cNvPr>
          <p:cNvSpPr txBox="1"/>
          <p:nvPr/>
        </p:nvSpPr>
        <p:spPr>
          <a:xfrm>
            <a:off x="88411" y="3265458"/>
            <a:ext cx="5479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9437FF"/>
                </a:solidFill>
              </a:rPr>
              <a:t>Pour faire comme lorsqu’ils seront sur scène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40B9F7F-1CF7-3F45-8498-0A11F0028369}"/>
              </a:ext>
            </a:extLst>
          </p:cNvPr>
          <p:cNvSpPr txBox="1"/>
          <p:nvPr/>
        </p:nvSpPr>
        <p:spPr>
          <a:xfrm>
            <a:off x="6858000" y="3253460"/>
            <a:ext cx="5101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9437FF"/>
                </a:solidFill>
              </a:rPr>
              <a:t>C’est une manière très efficace de mémoriser</a:t>
            </a:r>
          </a:p>
        </p:txBody>
      </p:sp>
    </p:spTree>
    <p:extLst>
      <p:ext uri="{BB962C8B-B14F-4D97-AF65-F5344CB8AC3E}">
        <p14:creationId xmlns:p14="http://schemas.microsoft.com/office/powerpoint/2010/main" val="2691422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FAE1407-11EC-B542-919B-223AC3DB59AD}"/>
              </a:ext>
            </a:extLst>
          </p:cNvPr>
          <p:cNvSpPr txBox="1"/>
          <p:nvPr/>
        </p:nvSpPr>
        <p:spPr>
          <a:xfrm>
            <a:off x="3835459" y="471543"/>
            <a:ext cx="7887760" cy="1077218"/>
          </a:xfrm>
          <a:prstGeom prst="rect">
            <a:avLst/>
          </a:prstGeom>
          <a:noFill/>
          <a:effectLst>
            <a:glow>
              <a:srgbClr val="FF0000">
                <a:alpha val="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9437FF"/>
                </a:solidFill>
                <a:effectLst/>
              </a:rPr>
              <a:t>Question 7 : combien de fois faut-il apprendre pour bien retenir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63EB36-BF91-D148-ABCC-DB5315BF3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3" y="343973"/>
            <a:ext cx="3363817" cy="1892147"/>
          </a:xfrm>
          <a:prstGeom prst="rect">
            <a:avLst/>
          </a:prstGeom>
          <a:ln>
            <a:solidFill>
              <a:srgbClr val="9437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63236B6-B0E2-B648-A037-995AAFCE6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109744"/>
            <a:ext cx="1524000" cy="8636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E3687EC-8790-1E4A-9AA3-CF96D10F267B}"/>
              </a:ext>
            </a:extLst>
          </p:cNvPr>
          <p:cNvSpPr txBox="1"/>
          <p:nvPr/>
        </p:nvSpPr>
        <p:spPr>
          <a:xfrm>
            <a:off x="88411" y="3265458"/>
            <a:ext cx="5479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9437FF"/>
                </a:solidFill>
              </a:rPr>
              <a:t>Une fois suffit, si on se concentre suffisamment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40B9F7F-1CF7-3F45-8498-0A11F0028369}"/>
              </a:ext>
            </a:extLst>
          </p:cNvPr>
          <p:cNvSpPr txBox="1"/>
          <p:nvPr/>
        </p:nvSpPr>
        <p:spPr>
          <a:xfrm>
            <a:off x="6858000" y="3253460"/>
            <a:ext cx="5101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9437FF"/>
                </a:solidFill>
              </a:rPr>
              <a:t>Au moins 3 ou 4 fois de façon espacée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3361716-E7A7-C841-A96F-A54A70AF4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651" y="3873486"/>
            <a:ext cx="2762886" cy="1553430"/>
          </a:xfrm>
          <a:prstGeom prst="rect">
            <a:avLst/>
          </a:prstGeom>
          <a:ln>
            <a:solidFill>
              <a:srgbClr val="9437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64B5730-42BA-DD41-BF94-96F1C8545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513" y="3873486"/>
            <a:ext cx="2069486" cy="2069486"/>
          </a:xfrm>
          <a:prstGeom prst="rect">
            <a:avLst/>
          </a:prstGeom>
          <a:ln>
            <a:solidFill>
              <a:srgbClr val="9437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9471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8E50361-E43E-9D4A-B7E5-B52A2B0B8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760"/>
            <a:ext cx="12192000" cy="63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09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9B82D4D-86E5-9349-A9AE-E10CDDCF2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836" y="338199"/>
            <a:ext cx="9211641" cy="62546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6B4E5B2-B7C8-0C4F-9857-18887DF15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71" y="4509052"/>
            <a:ext cx="2166730" cy="1083365"/>
          </a:xfrm>
          <a:prstGeom prst="rect">
            <a:avLst/>
          </a:prstGeom>
          <a:ln>
            <a:solidFill>
              <a:srgbClr val="9437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53ECF4D-BF7B-A341-87DA-7F319AFB4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9281" y="265174"/>
            <a:ext cx="1837774" cy="1910798"/>
          </a:xfrm>
          <a:prstGeom prst="rect">
            <a:avLst/>
          </a:prstGeom>
          <a:ln>
            <a:solidFill>
              <a:srgbClr val="9437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4352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7580371-E6FA-6349-9F93-1CC9C63B3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479992"/>
            <a:ext cx="6324600" cy="28829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0C05936-8272-8D4A-8191-332B44EDFF29}"/>
              </a:ext>
            </a:extLst>
          </p:cNvPr>
          <p:cNvSpPr txBox="1"/>
          <p:nvPr/>
        </p:nvSpPr>
        <p:spPr>
          <a:xfrm>
            <a:off x="0" y="3779229"/>
            <a:ext cx="12192000" cy="646331"/>
          </a:xfrm>
          <a:prstGeom prst="rect">
            <a:avLst/>
          </a:prstGeom>
          <a:noFill/>
          <a:effectLst>
            <a:glow>
              <a:srgbClr val="FF0000">
                <a:alpha val="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Que savez-vous de votre cerveau ?</a:t>
            </a:r>
          </a:p>
        </p:txBody>
      </p:sp>
    </p:spTree>
    <p:extLst>
      <p:ext uri="{BB962C8B-B14F-4D97-AF65-F5344CB8AC3E}">
        <p14:creationId xmlns:p14="http://schemas.microsoft.com/office/powerpoint/2010/main" val="30889730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79D1AF7-2E58-1F46-8C31-E7715AB1E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624" y="116556"/>
            <a:ext cx="6437375" cy="4296948"/>
          </a:xfrm>
          <a:prstGeom prst="rect">
            <a:avLst/>
          </a:prstGeom>
          <a:ln>
            <a:solidFill>
              <a:srgbClr val="9437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558160F-F05E-584E-B442-66EB03DAC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344" y="731520"/>
            <a:ext cx="6181344" cy="44423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F801E8A-5352-384E-B165-27A7AEBF4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69603">
            <a:off x="4903624" y="2768618"/>
            <a:ext cx="3116275" cy="3895344"/>
          </a:xfrm>
          <a:prstGeom prst="rect">
            <a:avLst/>
          </a:prstGeom>
          <a:ln>
            <a:solidFill>
              <a:srgbClr val="9437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8269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FAE1407-11EC-B542-919B-223AC3DB59AD}"/>
              </a:ext>
            </a:extLst>
          </p:cNvPr>
          <p:cNvSpPr txBox="1"/>
          <p:nvPr/>
        </p:nvSpPr>
        <p:spPr>
          <a:xfrm>
            <a:off x="3861963" y="825111"/>
            <a:ext cx="7887760" cy="584775"/>
          </a:xfrm>
          <a:prstGeom prst="rect">
            <a:avLst/>
          </a:prstGeom>
          <a:noFill/>
          <a:effectLst>
            <a:glow>
              <a:srgbClr val="FF0000">
                <a:alpha val="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9437FF"/>
                </a:solidFill>
                <a:effectLst/>
              </a:rPr>
              <a:t>Question 8 : que pensez-vous de l’oubli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63EB36-BF91-D148-ABCC-DB5315BF3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3" y="343973"/>
            <a:ext cx="3363817" cy="1892147"/>
          </a:xfrm>
          <a:prstGeom prst="rect">
            <a:avLst/>
          </a:prstGeom>
          <a:ln>
            <a:solidFill>
              <a:srgbClr val="9437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63236B6-B0E2-B648-A037-995AAFCE6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971" y="2821659"/>
            <a:ext cx="1524000" cy="8636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E3687EC-8790-1E4A-9AA3-CF96D10F267B}"/>
              </a:ext>
            </a:extLst>
          </p:cNvPr>
          <p:cNvSpPr txBox="1"/>
          <p:nvPr/>
        </p:nvSpPr>
        <p:spPr>
          <a:xfrm>
            <a:off x="212226" y="3022627"/>
            <a:ext cx="254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9437FF"/>
                </a:solidFill>
              </a:rPr>
              <a:t>C’est une maladie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B0457C1-8474-D24A-AFAC-B075FD011E82}"/>
              </a:ext>
            </a:extLst>
          </p:cNvPr>
          <p:cNvSpPr txBox="1"/>
          <p:nvPr/>
        </p:nvSpPr>
        <p:spPr>
          <a:xfrm>
            <a:off x="3861963" y="2837960"/>
            <a:ext cx="3770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9437FF"/>
                </a:solidFill>
              </a:rPr>
              <a:t>Tout le monde oublie plus ou moins, c’est naturel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168B485-0DEA-384A-AE12-55F58A1B2003}"/>
              </a:ext>
            </a:extLst>
          </p:cNvPr>
          <p:cNvSpPr txBox="1"/>
          <p:nvPr/>
        </p:nvSpPr>
        <p:spPr>
          <a:xfrm>
            <a:off x="8733152" y="2837959"/>
            <a:ext cx="3246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9437FF"/>
                </a:solidFill>
              </a:rPr>
              <a:t>Si on se concentre bien, on n’oublie pas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113D69C-670B-C44F-BCC8-28002269F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680" y="2821658"/>
            <a:ext cx="15240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58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FCBA8CC-70DD-0A4E-B0DF-AA8C9A3CE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1386945"/>
            <a:ext cx="6096000" cy="2590800"/>
          </a:xfrm>
          <a:prstGeom prst="rect">
            <a:avLst/>
          </a:prstGeom>
          <a:ln>
            <a:solidFill>
              <a:srgbClr val="9437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F26F55F-50BE-6E43-AC9C-A55A00124DC9}"/>
              </a:ext>
            </a:extLst>
          </p:cNvPr>
          <p:cNvSpPr txBox="1"/>
          <p:nvPr/>
        </p:nvSpPr>
        <p:spPr>
          <a:xfrm>
            <a:off x="3840480" y="4483974"/>
            <a:ext cx="4194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>
                <a:latin typeface="Phosphate Inline" panose="02000506050000020004" pitchFamily="2" charset="77"/>
                <a:cs typeface="Phosphate Inline" panose="02000506050000020004" pitchFamily="2" charset="77"/>
              </a:rPr>
              <a:t>L’oubli</a:t>
            </a:r>
          </a:p>
        </p:txBody>
      </p:sp>
    </p:spTree>
    <p:extLst>
      <p:ext uri="{BB962C8B-B14F-4D97-AF65-F5344CB8AC3E}">
        <p14:creationId xmlns:p14="http://schemas.microsoft.com/office/powerpoint/2010/main" val="464597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FAE1407-11EC-B542-919B-223AC3DB59AD}"/>
              </a:ext>
            </a:extLst>
          </p:cNvPr>
          <p:cNvSpPr txBox="1"/>
          <p:nvPr/>
        </p:nvSpPr>
        <p:spPr>
          <a:xfrm>
            <a:off x="3764515" y="532503"/>
            <a:ext cx="8234621" cy="954107"/>
          </a:xfrm>
          <a:prstGeom prst="rect">
            <a:avLst/>
          </a:prstGeom>
          <a:noFill/>
          <a:effectLst>
            <a:glow>
              <a:srgbClr val="FF0000">
                <a:alpha val="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9437FF"/>
                </a:solidFill>
                <a:effectLst/>
              </a:rPr>
              <a:t>Question 9 : a-t-on besoin d’avoir des connaissances en mémoire pour bien comprendre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63EB36-BF91-D148-ABCC-DB5315BF3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3" y="343973"/>
            <a:ext cx="3363817" cy="1892147"/>
          </a:xfrm>
          <a:prstGeom prst="rect">
            <a:avLst/>
          </a:prstGeom>
          <a:ln>
            <a:solidFill>
              <a:srgbClr val="9437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63236B6-B0E2-B648-A037-995AAFCE6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637" y="3033713"/>
            <a:ext cx="1524000" cy="8636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E3687EC-8790-1E4A-9AA3-CF96D10F267B}"/>
              </a:ext>
            </a:extLst>
          </p:cNvPr>
          <p:cNvSpPr txBox="1"/>
          <p:nvPr/>
        </p:nvSpPr>
        <p:spPr>
          <a:xfrm>
            <a:off x="192865" y="3234680"/>
            <a:ext cx="254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9437FF"/>
                </a:solidFill>
              </a:rPr>
              <a:t>Oui !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B0457C1-8474-D24A-AFAC-B075FD011E82}"/>
              </a:ext>
            </a:extLst>
          </p:cNvPr>
          <p:cNvSpPr txBox="1"/>
          <p:nvPr/>
        </p:nvSpPr>
        <p:spPr>
          <a:xfrm>
            <a:off x="3575660" y="3198167"/>
            <a:ext cx="813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9437FF"/>
                </a:solidFill>
              </a:rPr>
              <a:t>Plus on sait de choses, plus on peut en apprendre de nouvelles</a:t>
            </a:r>
          </a:p>
        </p:txBody>
      </p:sp>
    </p:spTree>
    <p:extLst>
      <p:ext uri="{BB962C8B-B14F-4D97-AF65-F5344CB8AC3E}">
        <p14:creationId xmlns:p14="http://schemas.microsoft.com/office/powerpoint/2010/main" val="1788367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338CAB4-1C25-564F-8A6A-88D141927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53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2266D8E-EAF3-9641-B890-B9F75A159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547" y="160528"/>
            <a:ext cx="3092863" cy="17363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5E1A842-B874-4B4D-B0E4-5C775166B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794" y="275016"/>
            <a:ext cx="3467100" cy="1168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6B17E15-D587-834A-A912-1B1F8D4094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87" t="16278" r="8100" b="35223"/>
          <a:stretch/>
        </p:blipFill>
        <p:spPr>
          <a:xfrm>
            <a:off x="1629132" y="2231137"/>
            <a:ext cx="8933735" cy="3742944"/>
          </a:xfrm>
          <a:prstGeom prst="rect">
            <a:avLst/>
          </a:prstGeom>
          <a:ln>
            <a:solidFill>
              <a:srgbClr val="9437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1601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13DA5AA-637A-9E4C-84AA-79BA5F603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420" y="5228674"/>
            <a:ext cx="2318618" cy="13042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9489CBE-9419-3843-A361-45A90D2E1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42" y="4942943"/>
            <a:ext cx="2125980" cy="125669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D92CDD5-05CD-4146-B673-2AD0AE713E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00" t="15289" r="9000" b="28355"/>
          <a:stretch/>
        </p:blipFill>
        <p:spPr>
          <a:xfrm>
            <a:off x="1475232" y="658367"/>
            <a:ext cx="9241536" cy="4570307"/>
          </a:xfrm>
          <a:prstGeom prst="rect">
            <a:avLst/>
          </a:prstGeom>
          <a:ln>
            <a:solidFill>
              <a:srgbClr val="9437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B7FDD27-6F72-B340-A8CC-D463BA886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2729" y="296420"/>
            <a:ext cx="2148078" cy="72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8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3E3490E-1EA4-A542-815B-2BC5271BBEBC}"/>
              </a:ext>
            </a:extLst>
          </p:cNvPr>
          <p:cNvSpPr txBox="1"/>
          <p:nvPr/>
        </p:nvSpPr>
        <p:spPr>
          <a:xfrm>
            <a:off x="0" y="438912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/>
              <a:t>La </a:t>
            </a:r>
            <a:r>
              <a:rPr lang="fr-FR" sz="4400" dirty="0">
                <a:latin typeface="Phosphate Inline" panose="02000506050000020004" pitchFamily="2" charset="77"/>
                <a:cs typeface="Phosphate Inline" panose="02000506050000020004" pitchFamily="2" charset="77"/>
              </a:rPr>
              <a:t>compétence</a:t>
            </a:r>
            <a:r>
              <a:rPr lang="fr-FR" sz="4400" dirty="0"/>
              <a:t> de </a:t>
            </a:r>
            <a:r>
              <a:rPr lang="fr-FR" sz="4400" dirty="0">
                <a:latin typeface="Stencil" pitchFamily="82" charset="77"/>
              </a:rPr>
              <a:t>l’attention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03A35EF-8934-B04E-BF95-C933EB044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921764"/>
            <a:ext cx="6096000" cy="3429000"/>
          </a:xfrm>
          <a:prstGeom prst="rect">
            <a:avLst/>
          </a:prstGeom>
          <a:ln>
            <a:solidFill>
              <a:srgbClr val="9437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47443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0D0CA67-75C9-8644-BCB2-DC50CC362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60" b="97072" l="9667" r="90444">
                        <a14:foregroundMark x1="30444" y1="8346" x2="30444" y2="8346"/>
                        <a14:foregroundMark x1="15222" y1="7906" x2="15222" y2="7906"/>
                        <a14:foregroundMark x1="32222" y1="31332" x2="27556" y2="77013"/>
                        <a14:foregroundMark x1="27556" y1="77013" x2="22889" y2="82138"/>
                        <a14:foregroundMark x1="22889" y1="82138" x2="19778" y2="92240"/>
                        <a14:foregroundMark x1="9667" y1="62665" x2="10444" y2="77160"/>
                        <a14:foregroundMark x1="10444" y1="77160" x2="11778" y2="81698"/>
                        <a14:foregroundMark x1="29667" y1="97072" x2="38444" y2="95900"/>
                        <a14:foregroundMark x1="90444" y1="95461" x2="84444" y2="94729"/>
                        <a14:foregroundMark x1="84444" y1="94729" x2="82000" y2="932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03" y="3816626"/>
            <a:ext cx="4231249" cy="321104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BBC448D-F641-DC40-B2E8-271496CE14A7}"/>
              </a:ext>
            </a:extLst>
          </p:cNvPr>
          <p:cNvSpPr txBox="1"/>
          <p:nvPr/>
        </p:nvSpPr>
        <p:spPr>
          <a:xfrm>
            <a:off x="0" y="909523"/>
            <a:ext cx="7590536" cy="1493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200" b="1" dirty="0"/>
              <a:t>Qu’est-ce que </a:t>
            </a:r>
            <a:r>
              <a:rPr lang="fr-FR" sz="3200" b="1" dirty="0">
                <a:highlight>
                  <a:srgbClr val="00FF00"/>
                </a:highlight>
              </a:rPr>
              <a:t>l’attention</a:t>
            </a:r>
            <a:r>
              <a:rPr lang="fr-FR" sz="3200" b="1" dirty="0"/>
              <a:t> ?</a:t>
            </a:r>
          </a:p>
          <a:p>
            <a:pPr algn="ctr">
              <a:lnSpc>
                <a:spcPct val="150000"/>
              </a:lnSpc>
            </a:pPr>
            <a:r>
              <a:rPr lang="fr-FR" sz="3200" b="1" dirty="0"/>
              <a:t>Est-ce que ça se </a:t>
            </a:r>
            <a:r>
              <a:rPr lang="fr-FR" sz="3200" b="1" dirty="0">
                <a:highlight>
                  <a:srgbClr val="FFFF00"/>
                </a:highlight>
              </a:rPr>
              <a:t>travaille</a:t>
            </a:r>
            <a:r>
              <a:rPr lang="fr-FR" sz="3200" b="1" dirty="0"/>
              <a:t>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837F6A8-E9C5-3043-B8A1-C91BD2170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0536" y="382450"/>
            <a:ext cx="4089400" cy="2797150"/>
          </a:xfrm>
          <a:prstGeom prst="rect">
            <a:avLst/>
          </a:prstGeom>
          <a:ln>
            <a:solidFill>
              <a:srgbClr val="9437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2522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50120D0-57B2-0349-8F65-D92FC4E9652B}"/>
              </a:ext>
            </a:extLst>
          </p:cNvPr>
          <p:cNvSpPr txBox="1"/>
          <p:nvPr/>
        </p:nvSpPr>
        <p:spPr>
          <a:xfrm>
            <a:off x="483704" y="497325"/>
            <a:ext cx="11224592" cy="5575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400" dirty="0"/>
              <a:t>Est-il faux de dire que l’on a </a:t>
            </a:r>
            <a:r>
              <a:rPr lang="fr-FR" sz="2400" b="1" dirty="0">
                <a:highlight>
                  <a:srgbClr val="00FFFF"/>
                </a:highlight>
              </a:rPr>
              <a:t>une bonne ou une mauvaise </a:t>
            </a:r>
            <a:r>
              <a:rPr lang="fr-FR" sz="2400" b="1" dirty="0" err="1">
                <a:highlight>
                  <a:srgbClr val="00FFFF"/>
                </a:highlight>
              </a:rPr>
              <a:t>mémoire</a:t>
            </a:r>
            <a:r>
              <a:rPr lang="fr-FR" sz="2400" b="1" dirty="0"/>
              <a:t>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400" dirty="0"/>
              <a:t>Qu’est-ce qui </a:t>
            </a:r>
            <a:r>
              <a:rPr lang="fr-FR" sz="2400" b="1" dirty="0">
                <a:highlight>
                  <a:srgbClr val="00FF00"/>
                </a:highlight>
              </a:rPr>
              <a:t>se transforme</a:t>
            </a:r>
            <a:r>
              <a:rPr lang="fr-FR" sz="2400" b="1" dirty="0"/>
              <a:t> </a:t>
            </a:r>
            <a:r>
              <a:rPr lang="fr-FR" sz="2400" dirty="0"/>
              <a:t>dans le cerveau quand on apprend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400" dirty="0"/>
              <a:t>A quoi sert </a:t>
            </a:r>
            <a:r>
              <a:rPr lang="fr-FR" sz="2400" b="1" dirty="0">
                <a:highlight>
                  <a:srgbClr val="FFFF00"/>
                </a:highlight>
              </a:rPr>
              <a:t>le sommeil</a:t>
            </a:r>
            <a:r>
              <a:rPr lang="fr-FR" sz="2400" b="1" dirty="0"/>
              <a:t> </a:t>
            </a:r>
            <a:r>
              <a:rPr lang="fr-FR" sz="2400" dirty="0"/>
              <a:t>quand on apprend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400" dirty="0"/>
              <a:t>Peut-on faire deux choses conscientes </a:t>
            </a:r>
            <a:r>
              <a:rPr lang="fr-FR" sz="2400" b="1" dirty="0">
                <a:solidFill>
                  <a:schemeClr val="bg1"/>
                </a:solidFill>
                <a:highlight>
                  <a:srgbClr val="FF00FF"/>
                </a:highlight>
              </a:rPr>
              <a:t>en </a:t>
            </a:r>
            <a:r>
              <a:rPr lang="fr-FR" sz="2400" b="1" dirty="0" err="1">
                <a:solidFill>
                  <a:schemeClr val="bg1"/>
                </a:solidFill>
                <a:highlight>
                  <a:srgbClr val="FF00FF"/>
                </a:highlight>
              </a:rPr>
              <a:t>même</a:t>
            </a:r>
            <a:r>
              <a:rPr lang="fr-FR" sz="2400" b="1" dirty="0">
                <a:solidFill>
                  <a:schemeClr val="bg1"/>
                </a:solidFill>
                <a:highlight>
                  <a:srgbClr val="FF00FF"/>
                </a:highlight>
              </a:rPr>
              <a:t> temps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dirty="0"/>
              <a:t>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400" dirty="0"/>
              <a:t>Pourquoi les acteurs apprennent-ils leurs textes </a:t>
            </a:r>
            <a:r>
              <a:rPr lang="fr-FR" sz="2400" b="1" dirty="0">
                <a:highlight>
                  <a:srgbClr val="00FF00"/>
                </a:highlight>
              </a:rPr>
              <a:t>à haute voix</a:t>
            </a:r>
            <a:r>
              <a:rPr lang="fr-FR" sz="2400" b="1" dirty="0"/>
              <a:t> </a:t>
            </a:r>
            <a:r>
              <a:rPr lang="fr-FR" sz="2400" dirty="0"/>
              <a:t>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400" dirty="0"/>
              <a:t>Comment peut-on </a:t>
            </a:r>
            <a:r>
              <a:rPr lang="fr-FR" sz="2400" b="1" dirty="0">
                <a:highlight>
                  <a:srgbClr val="FFFF00"/>
                </a:highlight>
              </a:rPr>
              <a:t>consolider</a:t>
            </a:r>
            <a:r>
              <a:rPr lang="fr-FR" sz="2400" b="1" dirty="0"/>
              <a:t> </a:t>
            </a:r>
            <a:r>
              <a:rPr lang="fr-FR" sz="2400" dirty="0"/>
              <a:t>quelque chose qu’on apprend ?</a:t>
            </a:r>
            <a:endParaRPr lang="fr-FR" sz="36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400" b="1" dirty="0">
                <a:highlight>
                  <a:srgbClr val="00FFFF"/>
                </a:highlight>
              </a:rPr>
              <a:t>L’oubli</a:t>
            </a:r>
            <a:r>
              <a:rPr lang="fr-FR" sz="2400" b="1" dirty="0"/>
              <a:t> </a:t>
            </a:r>
            <a:r>
              <a:rPr lang="fr-FR" sz="2400" dirty="0"/>
              <a:t>est-il normal pour le cerveau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400" dirty="0"/>
              <a:t>Pourquoi un </a:t>
            </a:r>
            <a:r>
              <a:rPr lang="fr-FR" sz="2400" b="1" dirty="0">
                <a:highlight>
                  <a:srgbClr val="00FFFF"/>
                </a:highlight>
              </a:rPr>
              <a:t>souvenir</a:t>
            </a:r>
            <a:r>
              <a:rPr lang="fr-FR" sz="2400" b="1" dirty="0"/>
              <a:t> </a:t>
            </a:r>
            <a:r>
              <a:rPr lang="fr-FR" sz="2400" dirty="0"/>
              <a:t>n’est-il jamais </a:t>
            </a:r>
            <a:r>
              <a:rPr lang="fr-FR" sz="2400" dirty="0" err="1"/>
              <a:t>fidèle</a:t>
            </a:r>
            <a:r>
              <a:rPr lang="fr-FR" sz="2400" dirty="0"/>
              <a:t> à ce que l’on a </a:t>
            </a:r>
            <a:r>
              <a:rPr lang="fr-FR" sz="2400" dirty="0" err="1"/>
              <a:t>vécu</a:t>
            </a:r>
            <a:r>
              <a:rPr lang="fr-FR" sz="2400" dirty="0"/>
              <a:t> </a:t>
            </a:r>
            <a:r>
              <a:rPr lang="fr-FR" sz="2400" b="1" dirty="0"/>
              <a:t>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400" dirty="0"/>
              <a:t>Pouvez-vous </a:t>
            </a:r>
            <a:r>
              <a:rPr lang="fr-FR" sz="2400" b="1" dirty="0">
                <a:solidFill>
                  <a:schemeClr val="bg1"/>
                </a:solidFill>
                <a:highlight>
                  <a:srgbClr val="FF0000"/>
                </a:highlight>
              </a:rPr>
              <a:t>comprendre</a:t>
            </a:r>
            <a:r>
              <a:rPr lang="fr-FR" sz="2400" b="1" dirty="0"/>
              <a:t> </a:t>
            </a:r>
            <a:r>
              <a:rPr lang="fr-FR" sz="2400" dirty="0"/>
              <a:t>un texte dont vous ne connaissez pas les mots ?</a:t>
            </a:r>
            <a:endParaRPr lang="fr-FR" sz="36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400" dirty="0"/>
              <a:t>Quelle est, à votre avis, l’une des </a:t>
            </a:r>
            <a:r>
              <a:rPr lang="fr-FR" sz="2400" dirty="0" err="1">
                <a:solidFill>
                  <a:schemeClr val="bg1"/>
                </a:solidFill>
                <a:highlight>
                  <a:srgbClr val="FF00FF"/>
                </a:highlight>
              </a:rPr>
              <a:t>compétences</a:t>
            </a:r>
            <a:r>
              <a:rPr lang="fr-FR" sz="2400" dirty="0"/>
              <a:t> les plus importantes dans la vie ?</a:t>
            </a:r>
            <a:endParaRPr lang="fr-FR" sz="36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198B059-50B7-AC49-B6CF-2210B9B38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46" b="91954" l="3293" r="90000">
                        <a14:foregroundMark x1="74268" y1="8673" x2="52317" y2="8150"/>
                        <a14:foregroundMark x1="6220" y1="92476" x2="48659" y2="92685"/>
                        <a14:foregroundMark x1="48659" y1="92685" x2="68049" y2="91954"/>
                        <a14:foregroundMark x1="68049" y1="91954" x2="76707" y2="91954"/>
                        <a14:foregroundMark x1="76707" y1="91954" x2="81707" y2="91536"/>
                        <a14:foregroundMark x1="3902" y1="91745" x2="3293" y2="91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8053" y="170688"/>
            <a:ext cx="2512418" cy="29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30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FAE1407-11EC-B542-919B-223AC3DB59AD}"/>
              </a:ext>
            </a:extLst>
          </p:cNvPr>
          <p:cNvSpPr txBox="1"/>
          <p:nvPr/>
        </p:nvSpPr>
        <p:spPr>
          <a:xfrm>
            <a:off x="3867079" y="507169"/>
            <a:ext cx="7887760" cy="646331"/>
          </a:xfrm>
          <a:prstGeom prst="rect">
            <a:avLst/>
          </a:prstGeom>
          <a:noFill/>
          <a:effectLst>
            <a:glow>
              <a:srgbClr val="FF0000">
                <a:alpha val="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9437FF"/>
                </a:solidFill>
                <a:effectLst/>
              </a:rPr>
              <a:t>Question 1 : vous avez…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4070537-8A51-0A4A-A11B-084B78784716}"/>
              </a:ext>
            </a:extLst>
          </p:cNvPr>
          <p:cNvSpPr txBox="1"/>
          <p:nvPr/>
        </p:nvSpPr>
        <p:spPr>
          <a:xfrm>
            <a:off x="4588238" y="2349534"/>
            <a:ext cx="5393634" cy="2231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fr-FR" sz="3200" b="1" dirty="0">
                <a:effectLst/>
                <a:latin typeface="Calibri" panose="020F0502020204030204" pitchFamily="34" charset="0"/>
              </a:rPr>
              <a:t>une bonne mémoire ?</a:t>
            </a:r>
            <a:endParaRPr lang="fr-FR" sz="3200" b="1" dirty="0">
              <a:latin typeface="Calibri" panose="020F0502020204030204" pitchFamily="34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fr-FR" sz="3200" b="1" dirty="0">
                <a:latin typeface="Calibri" panose="020F0502020204030204" pitchFamily="34" charset="0"/>
              </a:rPr>
              <a:t>u</a:t>
            </a:r>
            <a:r>
              <a:rPr lang="fr-FR" sz="3200" b="1" dirty="0">
                <a:effectLst/>
                <a:latin typeface="Calibri" panose="020F0502020204030204" pitchFamily="34" charset="0"/>
              </a:rPr>
              <a:t>ne mauvaise mémoire ?</a:t>
            </a:r>
            <a:endParaRPr lang="fr-FR" sz="3200" b="1" dirty="0"/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fr-FR" sz="3200" b="1" dirty="0">
                <a:latin typeface="Calibri" panose="020F0502020204030204" pitchFamily="34" charset="0"/>
              </a:rPr>
              <a:t>entre les deux…</a:t>
            </a:r>
            <a:endParaRPr lang="fr-FR" sz="32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63EB36-BF91-D148-ABCC-DB5315BF3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3" y="343973"/>
            <a:ext cx="3363817" cy="1892147"/>
          </a:xfrm>
          <a:prstGeom prst="rect">
            <a:avLst/>
          </a:prstGeom>
          <a:ln>
            <a:solidFill>
              <a:srgbClr val="9437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72498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7D20E785-D3F3-244B-9B59-336B36D077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605" b="5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18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DCF7DA6-5E4A-1549-8BCF-931E0F98A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560" y="79342"/>
            <a:ext cx="3038819" cy="24310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393AD53-FEB5-F84B-B514-4862B52E8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98" y="237933"/>
            <a:ext cx="5524500" cy="2768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3CFF985-5E3F-0943-8785-C40B103E07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96" t="25703" r="10542" b="18715"/>
          <a:stretch/>
        </p:blipFill>
        <p:spPr>
          <a:xfrm rot="370309">
            <a:off x="6098028" y="2621512"/>
            <a:ext cx="5199273" cy="3375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8617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81FE340-981E-9B48-A93A-B662D2E40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215FA0-21A4-964E-A122-C5F31B554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829" y="2239963"/>
            <a:ext cx="4445000" cy="245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2434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FAE1407-11EC-B542-919B-223AC3DB59AD}"/>
              </a:ext>
            </a:extLst>
          </p:cNvPr>
          <p:cNvSpPr txBox="1"/>
          <p:nvPr/>
        </p:nvSpPr>
        <p:spPr>
          <a:xfrm>
            <a:off x="3867079" y="507169"/>
            <a:ext cx="7887760" cy="1200329"/>
          </a:xfrm>
          <a:prstGeom prst="rect">
            <a:avLst/>
          </a:prstGeom>
          <a:noFill/>
          <a:effectLst>
            <a:glow>
              <a:srgbClr val="FF0000">
                <a:alpha val="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9437FF"/>
                </a:solidFill>
                <a:effectLst/>
              </a:rPr>
              <a:t>Question 2 : à quel âge le cerveau</a:t>
            </a:r>
          </a:p>
          <a:p>
            <a:pPr algn="ctr"/>
            <a:r>
              <a:rPr lang="fr-FR" sz="3600" b="1" dirty="0">
                <a:solidFill>
                  <a:srgbClr val="9437FF"/>
                </a:solidFill>
                <a:effectLst/>
              </a:rPr>
              <a:t>est-il définitivement formé 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4070537-8A51-0A4A-A11B-084B78784716}"/>
              </a:ext>
            </a:extLst>
          </p:cNvPr>
          <p:cNvSpPr txBox="1"/>
          <p:nvPr/>
        </p:nvSpPr>
        <p:spPr>
          <a:xfrm>
            <a:off x="4588238" y="2349534"/>
            <a:ext cx="5393634" cy="2231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fr-FR" sz="3200" b="1" dirty="0">
                <a:effectLst/>
                <a:latin typeface="Calibri" panose="020F0502020204030204" pitchFamily="34" charset="0"/>
              </a:rPr>
              <a:t>À environ 3 ans ?</a:t>
            </a:r>
            <a:endParaRPr lang="fr-FR" sz="3200" b="1" dirty="0">
              <a:latin typeface="Calibri" panose="020F0502020204030204" pitchFamily="34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fr-FR" sz="3200" b="1" dirty="0">
                <a:effectLst/>
                <a:latin typeface="Calibri" panose="020F0502020204030204" pitchFamily="34" charset="0"/>
              </a:rPr>
              <a:t>Fin de l’adolescence ?</a:t>
            </a:r>
            <a:endParaRPr lang="fr-FR" sz="3200" b="1" dirty="0"/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fr-FR" sz="3200" b="1" dirty="0">
                <a:latin typeface="Calibri" panose="020F0502020204030204" pitchFamily="34" charset="0"/>
              </a:rPr>
              <a:t>Jamais</a:t>
            </a:r>
            <a:endParaRPr lang="fr-FR" sz="32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63EB36-BF91-D148-ABCC-DB5315BF3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3" y="343973"/>
            <a:ext cx="3363817" cy="1892147"/>
          </a:xfrm>
          <a:prstGeom prst="rect">
            <a:avLst/>
          </a:prstGeom>
          <a:ln>
            <a:solidFill>
              <a:srgbClr val="9437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6884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C6B4FE4-41EC-5644-AB48-1618BC827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93190"/>
            <a:ext cx="4546296" cy="26141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2E90D78-F4F5-3A4C-AE46-9DA4DE36D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029" y="571500"/>
            <a:ext cx="5080000" cy="28575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156FAF9-B809-4642-8C5C-A1EC6E3495C4}"/>
              </a:ext>
            </a:extLst>
          </p:cNvPr>
          <p:cNvSpPr txBox="1"/>
          <p:nvPr/>
        </p:nvSpPr>
        <p:spPr>
          <a:xfrm>
            <a:off x="0" y="3779229"/>
            <a:ext cx="12192000" cy="646331"/>
          </a:xfrm>
          <a:prstGeom prst="rect">
            <a:avLst/>
          </a:prstGeom>
          <a:noFill/>
          <a:effectLst>
            <a:glow>
              <a:srgbClr val="FF0000">
                <a:alpha val="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Bilan…</a:t>
            </a:r>
          </a:p>
        </p:txBody>
      </p:sp>
    </p:spTree>
    <p:extLst>
      <p:ext uri="{BB962C8B-B14F-4D97-AF65-F5344CB8AC3E}">
        <p14:creationId xmlns:p14="http://schemas.microsoft.com/office/powerpoint/2010/main" val="2676285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FAE1407-11EC-B542-919B-223AC3DB59AD}"/>
              </a:ext>
            </a:extLst>
          </p:cNvPr>
          <p:cNvSpPr txBox="1"/>
          <p:nvPr/>
        </p:nvSpPr>
        <p:spPr>
          <a:xfrm>
            <a:off x="3867079" y="507169"/>
            <a:ext cx="7887760" cy="1200329"/>
          </a:xfrm>
          <a:prstGeom prst="rect">
            <a:avLst/>
          </a:prstGeom>
          <a:noFill/>
          <a:effectLst>
            <a:glow>
              <a:srgbClr val="FF0000">
                <a:alpha val="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9437FF"/>
                </a:solidFill>
                <a:effectLst/>
              </a:rPr>
              <a:t>Question 3 : quand je dors,</a:t>
            </a:r>
          </a:p>
          <a:p>
            <a:pPr algn="ctr"/>
            <a:r>
              <a:rPr lang="fr-FR" sz="3600" b="1" dirty="0">
                <a:solidFill>
                  <a:srgbClr val="9437FF"/>
                </a:solidFill>
                <a:effectLst/>
              </a:rPr>
              <a:t>je consolide mes apprentissages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63EB36-BF91-D148-ABCC-DB5315BF3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3" y="343973"/>
            <a:ext cx="3363817" cy="1892147"/>
          </a:xfrm>
          <a:prstGeom prst="rect">
            <a:avLst/>
          </a:prstGeom>
          <a:ln>
            <a:solidFill>
              <a:srgbClr val="9437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2CF16C-CE82-AE44-B30E-D1DB66EC9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919" y="2847467"/>
            <a:ext cx="4521081" cy="1933716"/>
          </a:xfrm>
          <a:prstGeom prst="rect">
            <a:avLst/>
          </a:prstGeom>
          <a:ln>
            <a:solidFill>
              <a:srgbClr val="9437FF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CFFADB-5386-3746-B41A-948CFED91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952" y="2736428"/>
            <a:ext cx="3832521" cy="2155793"/>
          </a:xfrm>
          <a:prstGeom prst="rect">
            <a:avLst/>
          </a:prstGeom>
          <a:ln>
            <a:solidFill>
              <a:srgbClr val="9437FF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63236B6-B0E2-B648-A037-995AAFCE6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918" y="3140420"/>
            <a:ext cx="15240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94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8BF92301-BE36-AB49-B850-7F0A9D1B9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6DCBE81-C1BD-AB41-8ABA-590441EE7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070" y="228290"/>
            <a:ext cx="2048382" cy="876116"/>
          </a:xfrm>
          <a:prstGeom prst="rect">
            <a:avLst/>
          </a:prstGeom>
          <a:ln>
            <a:solidFill>
              <a:srgbClr val="9437FF"/>
            </a:solidFill>
          </a:ln>
        </p:spPr>
      </p:pic>
    </p:spTree>
    <p:extLst>
      <p:ext uri="{BB962C8B-B14F-4D97-AF65-F5344CB8AC3E}">
        <p14:creationId xmlns:p14="http://schemas.microsoft.com/office/powerpoint/2010/main" val="178507984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415</Words>
  <Application>Microsoft Macintosh PowerPoint</Application>
  <PresentationFormat>Grand écran</PresentationFormat>
  <Paragraphs>51</Paragraphs>
  <Slides>30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Druk Wide Medium Italic</vt:lpstr>
      <vt:lpstr>Phosphate Inline</vt:lpstr>
      <vt:lpstr>Stencil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114</cp:revision>
  <dcterms:created xsi:type="dcterms:W3CDTF">2021-11-02T08:01:22Z</dcterms:created>
  <dcterms:modified xsi:type="dcterms:W3CDTF">2021-11-03T23:43:50Z</dcterms:modified>
</cp:coreProperties>
</file>